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9" r:id="rId3"/>
    <p:sldId id="266" r:id="rId4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700" y="230494"/>
            <a:ext cx="8937181" cy="55496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Предоставление несовершеннолетним срочных социальных услуг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2816" y="820928"/>
            <a:ext cx="9744844" cy="6938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Акт выявления и учета </a:t>
            </a:r>
            <a:r>
              <a:rPr lang="ru-RU" sz="1400" b="1" dirty="0" err="1">
                <a:solidFill>
                  <a:schemeClr val="tx1"/>
                </a:solidFill>
              </a:rPr>
              <a:t>безпризорного</a:t>
            </a:r>
            <a:r>
              <a:rPr lang="ru-RU" sz="1400" b="1" dirty="0">
                <a:solidFill>
                  <a:schemeClr val="tx1"/>
                </a:solidFill>
              </a:rPr>
              <a:t> и безнадзорного(органы опеки и попечительства, правоохранительные органы), личное заявление родителей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2815" y="1894741"/>
            <a:ext cx="9744844" cy="68213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Несовершеннолетний поступает в карантинное отделение в СРЦ (7 дней)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05718" y="2956790"/>
            <a:ext cx="3493827" cy="1845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 день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585877" y="3054428"/>
            <a:ext cx="2403807" cy="20352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ОБУ «ЦСЗН»  направление  через электронный документооборот Акта выявления и учета </a:t>
            </a:r>
            <a:r>
              <a:rPr lang="ru-RU" sz="1200" dirty="0" err="1">
                <a:solidFill>
                  <a:schemeClr val="tx1"/>
                </a:solidFill>
              </a:rPr>
              <a:t>безпризорного</a:t>
            </a:r>
            <a:r>
              <a:rPr lang="ru-RU" sz="1200" dirty="0">
                <a:solidFill>
                  <a:schemeClr val="tx1"/>
                </a:solidFill>
              </a:rPr>
              <a:t> и безнадзорного(органы опеки и попечительства, правоохранительные органы), личного заявления родителей в ОГБУ «ВГЦ» 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74800" y="3110236"/>
            <a:ext cx="2022716" cy="19424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Приказ о зачислении несовершеннолетнего в СРЦ</a:t>
            </a:r>
          </a:p>
        </p:txBody>
      </p:sp>
      <p:cxnSp>
        <p:nvCxnSpPr>
          <p:cNvPr id="16" name="Прямая со стрелкой 15"/>
          <p:cNvCxnSpPr>
            <a:cxnSpLocks/>
          </p:cNvCxnSpPr>
          <p:nvPr/>
        </p:nvCxnSpPr>
        <p:spPr>
          <a:xfrm flipH="1">
            <a:off x="6807685" y="1550504"/>
            <a:ext cx="3932" cy="344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: вправо 39">
            <a:extLst>
              <a:ext uri="{FF2B5EF4-FFF2-40B4-BE49-F238E27FC236}">
                <a16:creationId xmlns:a16="http://schemas.microsoft.com/office/drawing/2014/main" id="{B9466780-9900-4C97-9908-3559410FCAB0}"/>
              </a:ext>
            </a:extLst>
          </p:cNvPr>
          <p:cNvSpPr/>
          <p:nvPr/>
        </p:nvSpPr>
        <p:spPr>
          <a:xfrm rot="2178206">
            <a:off x="8451218" y="3447074"/>
            <a:ext cx="1257738" cy="137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лево 40">
            <a:extLst>
              <a:ext uri="{FF2B5EF4-FFF2-40B4-BE49-F238E27FC236}">
                <a16:creationId xmlns:a16="http://schemas.microsoft.com/office/drawing/2014/main" id="{17375798-865D-41E8-97EA-59D833FB2AB2}"/>
              </a:ext>
            </a:extLst>
          </p:cNvPr>
          <p:cNvSpPr/>
          <p:nvPr/>
        </p:nvSpPr>
        <p:spPr>
          <a:xfrm rot="18794184">
            <a:off x="4173760" y="3473416"/>
            <a:ext cx="1086407" cy="930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: вниз 49">
            <a:extLst>
              <a:ext uri="{FF2B5EF4-FFF2-40B4-BE49-F238E27FC236}">
                <a16:creationId xmlns:a16="http://schemas.microsoft.com/office/drawing/2014/main" id="{30387730-40E3-4D98-A24D-B12C50CA326E}"/>
              </a:ext>
            </a:extLst>
          </p:cNvPr>
          <p:cNvSpPr/>
          <p:nvPr/>
        </p:nvSpPr>
        <p:spPr>
          <a:xfrm>
            <a:off x="6771151" y="3155819"/>
            <a:ext cx="162959" cy="772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4">
            <a:extLst>
              <a:ext uri="{FF2B5EF4-FFF2-40B4-BE49-F238E27FC236}">
                <a16:creationId xmlns:a16="http://schemas.microsoft.com/office/drawing/2014/main" id="{19AA11D6-E771-4F22-BD0F-A8CE85F675EE}"/>
              </a:ext>
            </a:extLst>
          </p:cNvPr>
          <p:cNvSpPr/>
          <p:nvPr/>
        </p:nvSpPr>
        <p:spPr>
          <a:xfrm>
            <a:off x="5145320" y="3947548"/>
            <a:ext cx="3493827" cy="10461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Решение уполномоченного органа о предоставлении(ОГБУ «ВГЦ») несовершеннолетнему срочных социальных услуг</a:t>
            </a:r>
          </a:p>
        </p:txBody>
      </p:sp>
      <p:sp>
        <p:nvSpPr>
          <p:cNvPr id="55" name="Стрелка: влево 54">
            <a:extLst>
              <a:ext uri="{FF2B5EF4-FFF2-40B4-BE49-F238E27FC236}">
                <a16:creationId xmlns:a16="http://schemas.microsoft.com/office/drawing/2014/main" id="{ABC9C2F5-CA09-43B3-B652-8427143EEE63}"/>
              </a:ext>
            </a:extLst>
          </p:cNvPr>
          <p:cNvSpPr/>
          <p:nvPr/>
        </p:nvSpPr>
        <p:spPr>
          <a:xfrm>
            <a:off x="4333335" y="4580608"/>
            <a:ext cx="811985" cy="129139"/>
          </a:xfrm>
          <a:prstGeom prst="leftArrow">
            <a:avLst>
              <a:gd name="adj1" fmla="val 74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: вправо 55">
            <a:extLst>
              <a:ext uri="{FF2B5EF4-FFF2-40B4-BE49-F238E27FC236}">
                <a16:creationId xmlns:a16="http://schemas.microsoft.com/office/drawing/2014/main" id="{44E4C30F-9AAA-498A-9CDF-71884CBCE24E}"/>
              </a:ext>
            </a:extLst>
          </p:cNvPr>
          <p:cNvSpPr/>
          <p:nvPr/>
        </p:nvSpPr>
        <p:spPr>
          <a:xfrm>
            <a:off x="8639147" y="4580607"/>
            <a:ext cx="896843" cy="129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: вниз 56">
            <a:extLst>
              <a:ext uri="{FF2B5EF4-FFF2-40B4-BE49-F238E27FC236}">
                <a16:creationId xmlns:a16="http://schemas.microsoft.com/office/drawing/2014/main" id="{AF61EFA7-47DD-4608-A663-274FABD33783}"/>
              </a:ext>
            </a:extLst>
          </p:cNvPr>
          <p:cNvSpPr/>
          <p:nvPr/>
        </p:nvSpPr>
        <p:spPr>
          <a:xfrm>
            <a:off x="2944772" y="5058388"/>
            <a:ext cx="569954" cy="358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: вниз 57">
            <a:extLst>
              <a:ext uri="{FF2B5EF4-FFF2-40B4-BE49-F238E27FC236}">
                <a16:creationId xmlns:a16="http://schemas.microsoft.com/office/drawing/2014/main" id="{79D0C84B-A060-4CE7-865F-48BC4023AA5B}"/>
              </a:ext>
            </a:extLst>
          </p:cNvPr>
          <p:cNvSpPr/>
          <p:nvPr/>
        </p:nvSpPr>
        <p:spPr>
          <a:xfrm>
            <a:off x="10567053" y="5089668"/>
            <a:ext cx="484632" cy="338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4">
            <a:extLst>
              <a:ext uri="{FF2B5EF4-FFF2-40B4-BE49-F238E27FC236}">
                <a16:creationId xmlns:a16="http://schemas.microsoft.com/office/drawing/2014/main" id="{BE07819E-8867-47D4-BC21-09AC0CA0BFF0}"/>
              </a:ext>
            </a:extLst>
          </p:cNvPr>
          <p:cNvSpPr/>
          <p:nvPr/>
        </p:nvSpPr>
        <p:spPr>
          <a:xfrm>
            <a:off x="2192815" y="5412208"/>
            <a:ext cx="2185940" cy="14457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Справка медицинской организации о состоянии здоровья+ результаты лабораторных исследований(7 дней)</a:t>
            </a:r>
          </a:p>
        </p:txBody>
      </p:sp>
      <p:sp>
        <p:nvSpPr>
          <p:cNvPr id="64" name="Скругленный прямоугольник 4">
            <a:extLst>
              <a:ext uri="{FF2B5EF4-FFF2-40B4-BE49-F238E27FC236}">
                <a16:creationId xmlns:a16="http://schemas.microsoft.com/office/drawing/2014/main" id="{75E7EACB-7463-480B-9A98-2FFE48A15C59}"/>
              </a:ext>
            </a:extLst>
          </p:cNvPr>
          <p:cNvSpPr/>
          <p:nvPr/>
        </p:nvSpPr>
        <p:spPr>
          <a:xfrm>
            <a:off x="9577032" y="5389921"/>
            <a:ext cx="2360627" cy="14295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Межведомственные запросы (7 дней)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6" name="Стрелка: вправо 65">
            <a:extLst>
              <a:ext uri="{FF2B5EF4-FFF2-40B4-BE49-F238E27FC236}">
                <a16:creationId xmlns:a16="http://schemas.microsoft.com/office/drawing/2014/main" id="{2856489B-EDDB-44F6-BC8E-2088E0768CE6}"/>
              </a:ext>
            </a:extLst>
          </p:cNvPr>
          <p:cNvSpPr/>
          <p:nvPr/>
        </p:nvSpPr>
        <p:spPr>
          <a:xfrm rot="20729963">
            <a:off x="4383257" y="5548885"/>
            <a:ext cx="5221485" cy="11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D1E827A7-F950-4657-A2E8-FA422F234BC9}"/>
              </a:ext>
            </a:extLst>
          </p:cNvPr>
          <p:cNvCxnSpPr>
            <a:cxnSpLocks/>
          </p:cNvCxnSpPr>
          <p:nvPr/>
        </p:nvCxnSpPr>
        <p:spPr>
          <a:xfrm>
            <a:off x="6836881" y="2576871"/>
            <a:ext cx="0" cy="391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70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700" y="230494"/>
            <a:ext cx="8937181" cy="55496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Признание несовершеннолетних нуждающимися в социальном обслуживании в стационарной форме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35262" y="805776"/>
            <a:ext cx="9744844" cy="85597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ОБУ «ЦСЗН»  направляет  через электронный документооборот пакет документов согласно утвержденному перечню и ходатайство на признание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35261" y="2154272"/>
            <a:ext cx="9744844" cy="85597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ОГБУ «ВГЦ» рассматривает пакет документов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23527" y="3487981"/>
            <a:ext cx="3961464" cy="9683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В течении 5 дней выносит решение о признании нуждаемости  несовершеннолетнего в  стационарной форме социального обслуживания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965211" y="3847752"/>
            <a:ext cx="2160443" cy="25405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ОБУ «ЦСЗН»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10132" y="4086968"/>
            <a:ext cx="1933173" cy="25405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СРЦ</a:t>
            </a:r>
          </a:p>
        </p:txBody>
      </p:sp>
      <p:cxnSp>
        <p:nvCxnSpPr>
          <p:cNvPr id="16" name="Прямая со стрелкой 15"/>
          <p:cNvCxnSpPr>
            <a:cxnSpLocks/>
            <a:stCxn id="3" idx="2"/>
            <a:endCxn id="4" idx="0"/>
          </p:cNvCxnSpPr>
          <p:nvPr/>
        </p:nvCxnSpPr>
        <p:spPr>
          <a:xfrm flipH="1">
            <a:off x="6807683" y="1661753"/>
            <a:ext cx="1" cy="492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05C7EF88-C06A-45BC-8956-BC473C6D1C9F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807683" y="3010249"/>
            <a:ext cx="0" cy="475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: вправо 39">
            <a:extLst>
              <a:ext uri="{FF2B5EF4-FFF2-40B4-BE49-F238E27FC236}">
                <a16:creationId xmlns:a16="http://schemas.microsoft.com/office/drawing/2014/main" id="{B9466780-9900-4C97-9908-3559410FCAB0}"/>
              </a:ext>
            </a:extLst>
          </p:cNvPr>
          <p:cNvSpPr/>
          <p:nvPr/>
        </p:nvSpPr>
        <p:spPr>
          <a:xfrm rot="2921679">
            <a:off x="8614082" y="4900226"/>
            <a:ext cx="1579117" cy="218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лево 40">
            <a:extLst>
              <a:ext uri="{FF2B5EF4-FFF2-40B4-BE49-F238E27FC236}">
                <a16:creationId xmlns:a16="http://schemas.microsoft.com/office/drawing/2014/main" id="{17375798-865D-41E8-97EA-59D833FB2AB2}"/>
              </a:ext>
            </a:extLst>
          </p:cNvPr>
          <p:cNvSpPr/>
          <p:nvPr/>
        </p:nvSpPr>
        <p:spPr>
          <a:xfrm rot="18794184">
            <a:off x="3605816" y="4926896"/>
            <a:ext cx="1558928" cy="156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: вниз 49">
            <a:extLst>
              <a:ext uri="{FF2B5EF4-FFF2-40B4-BE49-F238E27FC236}">
                <a16:creationId xmlns:a16="http://schemas.microsoft.com/office/drawing/2014/main" id="{30387730-40E3-4D98-A24D-B12C50CA326E}"/>
              </a:ext>
            </a:extLst>
          </p:cNvPr>
          <p:cNvSpPr/>
          <p:nvPr/>
        </p:nvSpPr>
        <p:spPr>
          <a:xfrm>
            <a:off x="6796273" y="4458390"/>
            <a:ext cx="115837" cy="475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4">
            <a:extLst>
              <a:ext uri="{FF2B5EF4-FFF2-40B4-BE49-F238E27FC236}">
                <a16:creationId xmlns:a16="http://schemas.microsoft.com/office/drawing/2014/main" id="{19AA11D6-E771-4F22-BD0F-A8CE85F675EE}"/>
              </a:ext>
            </a:extLst>
          </p:cNvPr>
          <p:cNvSpPr/>
          <p:nvPr/>
        </p:nvSpPr>
        <p:spPr>
          <a:xfrm>
            <a:off x="5291479" y="4909508"/>
            <a:ext cx="2968665" cy="89646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В течении 5 дней разрабатывает  ИППСУ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298B01D0-D0BC-4359-B32D-9BBD54C39719}"/>
              </a:ext>
            </a:extLst>
          </p:cNvPr>
          <p:cNvSpPr/>
          <p:nvPr/>
        </p:nvSpPr>
        <p:spPr>
          <a:xfrm rot="3580065" flipH="1">
            <a:off x="4490993" y="5285219"/>
            <a:ext cx="182499" cy="16054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3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C22ACA-68A7-456C-8C56-1DD4ED6A9CF4}"/>
              </a:ext>
            </a:extLst>
          </p:cNvPr>
          <p:cNvSpPr txBox="1"/>
          <p:nvPr/>
        </p:nvSpPr>
        <p:spPr>
          <a:xfrm>
            <a:off x="952500" y="147660"/>
            <a:ext cx="10810875" cy="4799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документов для признания – социальное обслуживание в стационарной форме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1) заявление родителей, опекуна или другого законного представителя;</a:t>
            </a:r>
          </a:p>
          <a:p>
            <a:pPr algn="just"/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2) справка с места жительства о составе семьи (межведомственное взаимодействие);</a:t>
            </a:r>
          </a:p>
          <a:p>
            <a:pPr algn="just"/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3) документ, подтверждающий полномочия законного представителя и документ, удостоверяющий его личность (при обращении законного представителя);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</a:rPr>
              <a:t>4</a:t>
            </a:r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) справка медицинской организации о состоянии здоровья (медицинская карта);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</a:rPr>
              <a:t>5</a:t>
            </a:r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) заключение уполномоченной медицинской организации об отсутствии медицинских противопоказаний для получения социальных услуг в стационарной форме;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</a:rPr>
              <a:t>6</a:t>
            </a:r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) индивидуальная программа реабилитации или </a:t>
            </a:r>
            <a:r>
              <a:rPr lang="ru-RU" sz="1600" b="1" i="0" u="none" strike="noStrike" baseline="0" dirty="0" err="1">
                <a:latin typeface="Times New Roman" panose="02020603050405020304" pitchFamily="18" charset="0"/>
              </a:rPr>
              <a:t>абилитации</a:t>
            </a:r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 ребенка-инвалида) (при наличии).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</a:rPr>
              <a:t> Результаты лабораторных исследований:</a:t>
            </a:r>
          </a:p>
          <a:p>
            <a:pPr algn="just"/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-анализ крови на сифилис(</a:t>
            </a:r>
            <a:r>
              <a:rPr lang="en-US" sz="1600" b="1" i="0" u="none" strike="noStrike" baseline="0" dirty="0">
                <a:latin typeface="Times New Roman" panose="02020603050405020304" pitchFamily="18" charset="0"/>
              </a:rPr>
              <a:t>RW</a:t>
            </a:r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) для лиц старше 14 лет (21 день);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</a:rPr>
              <a:t>-анализ крови на маркеры вирусных гепатитов (6 мес.);</a:t>
            </a:r>
          </a:p>
          <a:p>
            <a:pPr algn="just"/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-анализ мазка на </a:t>
            </a:r>
            <a:r>
              <a:rPr lang="ru-RU" sz="1600" b="1" i="0" u="none" strike="noStrike" baseline="0" dirty="0" err="1">
                <a:latin typeface="Times New Roman" panose="02020603050405020304" pitchFamily="18" charset="0"/>
              </a:rPr>
              <a:t>вензаболевания</a:t>
            </a:r>
            <a:r>
              <a:rPr lang="ru-RU" sz="1600" b="1" dirty="0">
                <a:latin typeface="Times New Roman" panose="02020603050405020304" pitchFamily="18" charset="0"/>
              </a:rPr>
              <a:t> (по </a:t>
            </a:r>
            <a:r>
              <a:rPr lang="ru-RU" sz="1600" b="1" dirty="0" err="1">
                <a:latin typeface="Times New Roman" panose="02020603050405020304" pitchFamily="18" charset="0"/>
              </a:rPr>
              <a:t>медпоказаниям</a:t>
            </a:r>
            <a:r>
              <a:rPr lang="ru-RU" sz="1600" b="1" dirty="0">
                <a:latin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-сведения о профилактических прививках, результатах пробы Манту.</a:t>
            </a:r>
          </a:p>
          <a:p>
            <a:pPr algn="just"/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  Результаты: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>
                <a:latin typeface="Times New Roman" panose="02020603050405020304" pitchFamily="18" charset="0"/>
              </a:rPr>
              <a:t>Анализ кала на </a:t>
            </a:r>
            <a:r>
              <a:rPr lang="ru-RU" sz="1600" b="1" dirty="0" err="1">
                <a:latin typeface="Times New Roman" panose="02020603050405020304" pitchFamily="18" charset="0"/>
              </a:rPr>
              <a:t>дизгруппу</a:t>
            </a:r>
            <a:r>
              <a:rPr lang="ru-RU" sz="1600" b="1" dirty="0">
                <a:latin typeface="Times New Roman" panose="02020603050405020304" pitchFamily="18" charset="0"/>
              </a:rPr>
              <a:t>, яйца глист (включая на энтеробиоз), </a:t>
            </a:r>
            <a:r>
              <a:rPr lang="ru-RU" sz="1600" b="1" dirty="0" err="1">
                <a:latin typeface="Times New Roman" panose="02020603050405020304" pitchFamily="18" charset="0"/>
              </a:rPr>
              <a:t>протоозы</a:t>
            </a:r>
            <a:r>
              <a:rPr lang="ru-RU" sz="1600" b="1" dirty="0">
                <a:latin typeface="Times New Roman" panose="02020603050405020304" pitchFamily="18" charset="0"/>
              </a:rPr>
              <a:t>, дифтерию (14 дней)</a:t>
            </a:r>
          </a:p>
          <a:p>
            <a:pPr marL="285750" indent="-285750" algn="just">
              <a:buFontTx/>
              <a:buChar char="-"/>
            </a:pPr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Справка об </a:t>
            </a:r>
            <a:r>
              <a:rPr lang="ru-RU" sz="1600" b="1" i="0" u="none" strike="noStrike" baseline="0" dirty="0" err="1">
                <a:latin typeface="Times New Roman" panose="02020603050405020304" pitchFamily="18" charset="0"/>
              </a:rPr>
              <a:t>эпидокружении</a:t>
            </a:r>
            <a:r>
              <a:rPr lang="ru-RU" sz="1600" b="1" i="0" u="none" strike="noStrike" baseline="0" dirty="0">
                <a:latin typeface="Times New Roman" panose="02020603050405020304" pitchFamily="18" charset="0"/>
              </a:rPr>
              <a:t> (3 дня)</a:t>
            </a:r>
          </a:p>
          <a:p>
            <a:pPr indent="449580"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752267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4338</TotalTime>
  <Words>349</Words>
  <Application>Microsoft Office PowerPoint</Application>
  <PresentationFormat>Широкоэкранный</PresentationFormat>
  <Paragraphs>31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Легкий дым</vt:lpstr>
      <vt:lpstr>Предоставление несовершеннолетним срочных социальных услуг</vt:lpstr>
      <vt:lpstr>Признание несовершеннолетних нуждающимися в социальном обслуживании в стационарной форме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Жучкова Екатерина Александровна</dc:creator>
  <cp:lastModifiedBy>Боева Олеся Анатольевна</cp:lastModifiedBy>
  <cp:revision>70</cp:revision>
  <cp:lastPrinted>2021-03-25T09:02:18Z</cp:lastPrinted>
  <dcterms:created xsi:type="dcterms:W3CDTF">2020-08-05T09:03:08Z</dcterms:created>
  <dcterms:modified xsi:type="dcterms:W3CDTF">2021-03-25T11:26:02Z</dcterms:modified>
</cp:coreProperties>
</file>